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3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8288000" cy="10287000"/>
  <p:notesSz cx="6858000" cy="9144000"/>
  <p:embeddedFontLst>
    <p:embeddedFont>
      <p:font typeface="Amasis MT Pro Black" panose="02040A04050005020304" pitchFamily="18" charset="0"/>
      <p:bold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Glacial Indifference" panose="020B0604020202020204" charset="0"/>
      <p:regular r:id="rId35"/>
    </p:embeddedFont>
    <p:embeddedFont>
      <p:font typeface="Glacial Indifference Bold" panose="020B0604020202020204" charset="0"/>
      <p:regular r:id="rId36"/>
    </p:embeddedFont>
    <p:embeddedFont>
      <p:font typeface="League Spartan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72D8E8-17B5-4A23-8AB9-0B158316601B}" v="4" dt="2023-06-19T20:39:13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Novakowski" userId="ed3c74c5-276e-42c5-b6a5-7e20db854cb4" providerId="ADAL" clId="{4A72D8E8-17B5-4A23-8AB9-0B158316601B}"/>
    <pc:docChg chg="custSel delSld modSld">
      <pc:chgData name="Matt Novakowski" userId="ed3c74c5-276e-42c5-b6a5-7e20db854cb4" providerId="ADAL" clId="{4A72D8E8-17B5-4A23-8AB9-0B158316601B}" dt="2023-06-19T20:45:06.411" v="153" actId="1076"/>
      <pc:docMkLst>
        <pc:docMk/>
      </pc:docMkLst>
      <pc:sldChg chg="addSp delSp modSp mod">
        <pc:chgData name="Matt Novakowski" userId="ed3c74c5-276e-42c5-b6a5-7e20db854cb4" providerId="ADAL" clId="{4A72D8E8-17B5-4A23-8AB9-0B158316601B}" dt="2023-06-19T20:34:54.028" v="7" actId="1076"/>
        <pc:sldMkLst>
          <pc:docMk/>
          <pc:sldMk cId="0" sldId="256"/>
        </pc:sldMkLst>
        <pc:picChg chg="del mod">
          <ac:chgData name="Matt Novakowski" userId="ed3c74c5-276e-42c5-b6a5-7e20db854cb4" providerId="ADAL" clId="{4A72D8E8-17B5-4A23-8AB9-0B158316601B}" dt="2023-06-19T20:33:59.366" v="2" actId="478"/>
          <ac:picMkLst>
            <pc:docMk/>
            <pc:sldMk cId="0" sldId="256"/>
            <ac:picMk id="9" creationId="{00000000-0000-0000-0000-000000000000}"/>
          </ac:picMkLst>
        </pc:picChg>
        <pc:picChg chg="add mod">
          <ac:chgData name="Matt Novakowski" userId="ed3c74c5-276e-42c5-b6a5-7e20db854cb4" providerId="ADAL" clId="{4A72D8E8-17B5-4A23-8AB9-0B158316601B}" dt="2023-06-19T20:34:54.028" v="7" actId="1076"/>
          <ac:picMkLst>
            <pc:docMk/>
            <pc:sldMk cId="0" sldId="256"/>
            <ac:picMk id="11" creationId="{09442E1E-7A5F-F3A5-7AD8-FE466E06D0C5}"/>
          </ac:picMkLst>
        </pc:picChg>
      </pc:sldChg>
      <pc:sldChg chg="modSp mod">
        <pc:chgData name="Matt Novakowski" userId="ed3c74c5-276e-42c5-b6a5-7e20db854cb4" providerId="ADAL" clId="{4A72D8E8-17B5-4A23-8AB9-0B158316601B}" dt="2023-06-19T20:35:11.225" v="9" actId="5793"/>
        <pc:sldMkLst>
          <pc:docMk/>
          <pc:sldMk cId="0" sldId="262"/>
        </pc:sldMkLst>
        <pc:spChg chg="mod">
          <ac:chgData name="Matt Novakowski" userId="ed3c74c5-276e-42c5-b6a5-7e20db854cb4" providerId="ADAL" clId="{4A72D8E8-17B5-4A23-8AB9-0B158316601B}" dt="2023-06-19T20:35:11.225" v="9" actId="5793"/>
          <ac:spMkLst>
            <pc:docMk/>
            <pc:sldMk cId="0" sldId="262"/>
            <ac:spMk id="3" creationId="{00000000-0000-0000-0000-000000000000}"/>
          </ac:spMkLst>
        </pc:spChg>
      </pc:sldChg>
      <pc:sldChg chg="addSp delSp modSp mod">
        <pc:chgData name="Matt Novakowski" userId="ed3c74c5-276e-42c5-b6a5-7e20db854cb4" providerId="ADAL" clId="{4A72D8E8-17B5-4A23-8AB9-0B158316601B}" dt="2023-06-19T20:45:06.411" v="153" actId="1076"/>
        <pc:sldMkLst>
          <pc:docMk/>
          <pc:sldMk cId="0" sldId="281"/>
        </pc:sldMkLst>
        <pc:spChg chg="mod">
          <ac:chgData name="Matt Novakowski" userId="ed3c74c5-276e-42c5-b6a5-7e20db854cb4" providerId="ADAL" clId="{4A72D8E8-17B5-4A23-8AB9-0B158316601B}" dt="2023-06-19T20:42:47.520" v="151" actId="20577"/>
          <ac:spMkLst>
            <pc:docMk/>
            <pc:sldMk cId="0" sldId="281"/>
            <ac:spMk id="3" creationId="{00000000-0000-0000-0000-000000000000}"/>
          </ac:spMkLst>
        </pc:spChg>
        <pc:spChg chg="add mod">
          <ac:chgData name="Matt Novakowski" userId="ed3c74c5-276e-42c5-b6a5-7e20db854cb4" providerId="ADAL" clId="{4A72D8E8-17B5-4A23-8AB9-0B158316601B}" dt="2023-06-19T20:39:55.541" v="48" actId="1076"/>
          <ac:spMkLst>
            <pc:docMk/>
            <pc:sldMk cId="0" sldId="281"/>
            <ac:spMk id="10" creationId="{76C75072-AB0E-019B-0EB7-594632EDE0CD}"/>
          </ac:spMkLst>
        </pc:spChg>
        <pc:picChg chg="del">
          <ac:chgData name="Matt Novakowski" userId="ed3c74c5-276e-42c5-b6a5-7e20db854cb4" providerId="ADAL" clId="{4A72D8E8-17B5-4A23-8AB9-0B158316601B}" dt="2023-06-19T20:39:02.812" v="16" actId="478"/>
          <ac:picMkLst>
            <pc:docMk/>
            <pc:sldMk cId="0" sldId="281"/>
            <ac:picMk id="4" creationId="{00000000-0000-0000-0000-000000000000}"/>
          </ac:picMkLst>
        </pc:picChg>
        <pc:picChg chg="del">
          <ac:chgData name="Matt Novakowski" userId="ed3c74c5-276e-42c5-b6a5-7e20db854cb4" providerId="ADAL" clId="{4A72D8E8-17B5-4A23-8AB9-0B158316601B}" dt="2023-06-19T20:35:54.436" v="10" actId="478"/>
          <ac:picMkLst>
            <pc:docMk/>
            <pc:sldMk cId="0" sldId="281"/>
            <ac:picMk id="5" creationId="{00000000-0000-0000-0000-000000000000}"/>
          </ac:picMkLst>
        </pc:picChg>
        <pc:picChg chg="del">
          <ac:chgData name="Matt Novakowski" userId="ed3c74c5-276e-42c5-b6a5-7e20db854cb4" providerId="ADAL" clId="{4A72D8E8-17B5-4A23-8AB9-0B158316601B}" dt="2023-06-19T20:39:04.669" v="17" actId="478"/>
          <ac:picMkLst>
            <pc:docMk/>
            <pc:sldMk cId="0" sldId="281"/>
            <ac:picMk id="6" creationId="{00000000-0000-0000-0000-000000000000}"/>
          </ac:picMkLst>
        </pc:picChg>
        <pc:picChg chg="add mod">
          <ac:chgData name="Matt Novakowski" userId="ed3c74c5-276e-42c5-b6a5-7e20db854cb4" providerId="ADAL" clId="{4A72D8E8-17B5-4A23-8AB9-0B158316601B}" dt="2023-06-19T20:45:06.411" v="153" actId="1076"/>
          <ac:picMkLst>
            <pc:docMk/>
            <pc:sldMk cId="0" sldId="281"/>
            <ac:picMk id="9" creationId="{1319D14B-C1D8-7AFA-917D-99C2151EF851}"/>
          </ac:picMkLst>
        </pc:picChg>
      </pc:sldChg>
      <pc:sldChg chg="del">
        <pc:chgData name="Matt Novakowski" userId="ed3c74c5-276e-42c5-b6a5-7e20db854cb4" providerId="ADAL" clId="{4A72D8E8-17B5-4A23-8AB9-0B158316601B}" dt="2023-06-19T20:43:10.428" v="152" actId="2696"/>
        <pc:sldMkLst>
          <pc:docMk/>
          <pc:sldMk cId="0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09297"/>
            <a:ext cx="5319751" cy="10905593"/>
            <a:chOff x="0" y="0"/>
            <a:chExt cx="7093001" cy="14540791"/>
          </a:xfrm>
        </p:grpSpPr>
        <p:sp>
          <p:nvSpPr>
            <p:cNvPr id="3" name="AutoShape 3"/>
            <p:cNvSpPr/>
            <p:nvPr/>
          </p:nvSpPr>
          <p:spPr>
            <a:xfrm>
              <a:off x="0" y="412395"/>
              <a:ext cx="3670296" cy="13716000"/>
            </a:xfrm>
            <a:prstGeom prst="rect">
              <a:avLst/>
            </a:prstGeom>
            <a:solidFill>
              <a:srgbClr val="234169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3670296" y="0"/>
              <a:ext cx="1140902" cy="14540791"/>
            </a:xfrm>
            <a:prstGeom prst="rect">
              <a:avLst/>
            </a:prstGeom>
            <a:solidFill>
              <a:srgbClr val="336699">
                <a:alpha val="69804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4811198" y="0"/>
              <a:ext cx="1140902" cy="14540791"/>
            </a:xfrm>
            <a:prstGeom prst="rect">
              <a:avLst/>
            </a:prstGeom>
            <a:solidFill>
              <a:srgbClr val="336699">
                <a:alpha val="40000"/>
              </a:srgb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5952100" y="0"/>
              <a:ext cx="1140902" cy="14540791"/>
            </a:xfrm>
            <a:prstGeom prst="rect">
              <a:avLst/>
            </a:prstGeom>
            <a:solidFill>
              <a:srgbClr val="FFFFFF">
                <a:alpha val="9804"/>
              </a:srgbClr>
            </a:solidFill>
          </p:spPr>
        </p:sp>
      </p:grpSp>
      <p:sp>
        <p:nvSpPr>
          <p:cNvPr id="7" name="TextBox 7"/>
          <p:cNvSpPr txBox="1"/>
          <p:nvPr/>
        </p:nvSpPr>
        <p:spPr>
          <a:xfrm rot="-5400000">
            <a:off x="-2794064" y="4829800"/>
            <a:ext cx="8229600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6"/>
              </a:lnSpc>
            </a:pPr>
            <a:r>
              <a:rPr lang="en-US" sz="3600" spc="324" dirty="0">
                <a:solidFill>
                  <a:schemeClr val="bg1"/>
                </a:solidFill>
                <a:latin typeface="Glacial Indifference Bold"/>
              </a:rPr>
              <a:t>AGENT SUCCESS COOKBOOK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78834" y="3446449"/>
            <a:ext cx="12380466" cy="50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183"/>
              </a:lnSpc>
            </a:pPr>
            <a:r>
              <a:rPr lang="en-US" sz="11984" dirty="0">
                <a:solidFill>
                  <a:srgbClr val="234169"/>
                </a:solidFill>
                <a:latin typeface="League Spartan"/>
              </a:rPr>
              <a:t>PRODUCTION GOAL SETTING FOR 2023</a:t>
            </a:r>
          </a:p>
        </p:txBody>
      </p:sp>
      <p:pic>
        <p:nvPicPr>
          <p:cNvPr id="11" name="Picture 10" descr="A blue and whit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9442E1E-7A5F-F3A5-7AD8-FE466E06D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834" y="966717"/>
            <a:ext cx="6219825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8404" y="1095375"/>
            <a:ext cx="14911193" cy="140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2"/>
              </a:lnSpc>
            </a:pPr>
            <a:r>
              <a:rPr lang="en-US" sz="5097" dirty="0">
                <a:solidFill>
                  <a:srgbClr val="234169"/>
                </a:solidFill>
                <a:latin typeface="League Spartan"/>
              </a:rPr>
              <a:t>ACTIVITIES FOR OBTAINING MORE BUSINESS FROM SEMINARS | WORKSHOPS: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81010" y="2716254"/>
            <a:ext cx="15018586" cy="5223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Research and identify workshops that First Time Homebuyers might go to like preparing for taxes, cooking classes, etc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Sponsor above workshops or create/develop your own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Stuff swag bags for attendees with your promos and information - have relevance to the current market activity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Become friends on Social Media to stay in touch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Supply branded bags or folders for attendees to the facility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Become a speaker and develop your own class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Write a book of tips and information to First Time Homebuyers and present from it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6">
                <a:solidFill>
                  <a:srgbClr val="234169"/>
                </a:solidFill>
                <a:latin typeface="Glacial Indifference"/>
              </a:rPr>
              <a:t>Start a Podcast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8404" y="1095375"/>
            <a:ext cx="14911193" cy="140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2"/>
              </a:lnSpc>
            </a:pPr>
            <a:r>
              <a:rPr lang="en-US" sz="5097" dirty="0">
                <a:solidFill>
                  <a:srgbClr val="234169"/>
                </a:solidFill>
                <a:latin typeface="League Spartan"/>
              </a:rPr>
              <a:t>ACTIVITIES FOR OBTAINING MORE BUSINESS FROM SOCIAL MEDIA: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81010" y="2716254"/>
            <a:ext cx="15018586" cy="5223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Become active and engaged in at least one Channel: Facebook, Instragram, TikTok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Make regularly scheduled videos and post using online Planner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Friend and Connect with Family, Neighbors, Clients, Vendors, Business Owners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Daily Block your calendar to comment and share, do not just "Like"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"Like" area businesses, regularly review, interview owners and proprietors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Run Contests and Make Announcements from your page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Create Neighborhood and Interest pages and manage. Comment from these pages for added engagement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Connect to other Social Media and link your accounts to simultaneously post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6">
                <a:solidFill>
                  <a:srgbClr val="234169"/>
                </a:solidFill>
                <a:latin typeface="Glacial Indifference"/>
              </a:rPr>
              <a:t>Learn to do videos to project your expertise and post to reels, stories, TikTok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97D555F1-CEBF-D0D4-A8BC-098E4A3AB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38" y="-114300"/>
            <a:ext cx="8311324" cy="1143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66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3032" y="1095375"/>
            <a:ext cx="15901935" cy="138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2"/>
              </a:lnSpc>
            </a:pPr>
            <a:r>
              <a:rPr lang="en-US" sz="5097" dirty="0">
                <a:solidFill>
                  <a:srgbClr val="234169"/>
                </a:solidFill>
                <a:latin typeface="League Spartan"/>
              </a:rPr>
              <a:t>ACTIVITIES FOR OBTAINING MORE BUSINESS FROM NEIGHBORHOOD GROUPS | HOAS: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81010" y="2716254"/>
            <a:ext cx="15018586" cy="6266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Create Database to entire neighborhood and develop mailings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Publish and Send Neighborhood Housing Sales Activity, Days on Market, Area Market Trends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Develop and announce neighborhood contests and events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Coordinate and manage Back-to-School drives for supplies, coats, etc = doesn't have to be your neighborhood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Introduce area businesses to the neighborhood and do drawings for coupons for their service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Write and publish Subdivision newsletter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Sponsor HOA events and meetings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6">
                <a:solidFill>
                  <a:srgbClr val="234169"/>
                </a:solidFill>
                <a:latin typeface="Glacial Indifference"/>
              </a:rPr>
              <a:t>Develop and mail offers for Comparative Market Analysis - offer to keep your neighborhood up to date on Area Sales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6516" y="1095375"/>
            <a:ext cx="17094968" cy="1382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2"/>
              </a:lnSpc>
            </a:pPr>
            <a:r>
              <a:rPr lang="en-US" sz="5097">
                <a:solidFill>
                  <a:srgbClr val="234169"/>
                </a:solidFill>
                <a:latin typeface="League Spartan"/>
              </a:rPr>
              <a:t>ACTIVITIES FOR OBTAINING MORE BUSINESS FROM NEIGHBORHOOD GROUPS | HOAS </a:t>
            </a:r>
            <a:r>
              <a:rPr lang="en-US" sz="5097">
                <a:solidFill>
                  <a:srgbClr val="336699"/>
                </a:solidFill>
                <a:latin typeface="League Spartan"/>
              </a:rPr>
              <a:t>(CONT.)</a:t>
            </a:r>
            <a:r>
              <a:rPr lang="en-US" sz="5097">
                <a:solidFill>
                  <a:srgbClr val="234169"/>
                </a:solidFill>
                <a:latin typeface="League Spartan"/>
              </a:rPr>
              <a:t>: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81010" y="2716254"/>
            <a:ext cx="15018586" cy="6266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Create and brand Yard of Month standards, and announce and award yard signs for winners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Coordinate and manage local Bunco and Bingo Groups and events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Coordinate with local police for Safety Days, Tips, and Awareness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Coordinate a Shred Day, and develop a list with local CPA of what to shred, and mail with date/place - co-brand with CPA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Create, manage, and distribute Welcome Neighbor basket. Publish pictures of new neighbors. Establish committee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Create and distribute subdivision Newsletter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Coordinate and sponsor Picture Day with Santa Claus, Easter Bunny, Area athletes in their particular sports season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6">
                <a:solidFill>
                  <a:srgbClr val="234169"/>
                </a:solidFill>
                <a:latin typeface="Glacial Indifference"/>
              </a:rPr>
              <a:t>Create a Lending Library for the Neighborhood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81010" y="2716254"/>
            <a:ext cx="15018586" cy="7309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Door to Door handout promos for Hollidays - pumpkin giveaway, Ornament giveaway with your Branded Seasonal card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Attend all HOA Meetings and participate - offer to send notes to neighborhood if there is no officer position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Attend all neighborhood events when public or invited - sponsor Bounce House for kids - have a booth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Use Strategic Gifting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Connect with all neighbors on all social media platforms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Coordinate, advertise and supply signage with your brand for Neighborhood Garage Sale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Coordinate and manage an On-Line Auction for high profile items/donations as a Fund-Raiser for Neighborhood Party/Bash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6">
                <a:solidFill>
                  <a:srgbClr val="234169"/>
                </a:solidFill>
                <a:latin typeface="Glacial Indifference"/>
              </a:rPr>
              <a:t>Develop, print, and distribute Neighborhood Business Directory - Doorknock or send invitation to all to participate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96516" y="1095375"/>
            <a:ext cx="17094968" cy="1382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2"/>
              </a:lnSpc>
            </a:pPr>
            <a:r>
              <a:rPr lang="en-US" sz="5097">
                <a:solidFill>
                  <a:srgbClr val="234169"/>
                </a:solidFill>
                <a:latin typeface="League Spartan"/>
              </a:rPr>
              <a:t>ACTIVITIES FOR OBTAINING MORE BUSINESS FROM NEIGHBORHOOD GROUPS | HOAS </a:t>
            </a:r>
            <a:r>
              <a:rPr lang="en-US" sz="5097">
                <a:solidFill>
                  <a:srgbClr val="336699"/>
                </a:solidFill>
                <a:latin typeface="League Spartan"/>
              </a:rPr>
              <a:t>(CONT.)</a:t>
            </a:r>
            <a:r>
              <a:rPr lang="en-US" sz="5097">
                <a:solidFill>
                  <a:srgbClr val="234169"/>
                </a:solidFill>
                <a:latin typeface="League Spartan"/>
              </a:rPr>
              <a:t>: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3032" y="1095375"/>
            <a:ext cx="15901935" cy="138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2"/>
              </a:lnSpc>
            </a:pPr>
            <a:r>
              <a:rPr lang="en-US" sz="5097">
                <a:solidFill>
                  <a:srgbClr val="234169"/>
                </a:solidFill>
                <a:latin typeface="League Spartan"/>
              </a:rPr>
              <a:t>ACTIVITIES FOR OBTAINING MORE BUSINESS FROM COMMUNITY SPONSORSHIPS: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81010" y="2716254"/>
            <a:ext cx="15018586" cy="574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Sponsor, manage, and market on NextDoor app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Research area chambers for events and Attend/Sponsor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Create booths and giveaways for Arbor Day, Area Art and Concerts in the Park, Race Days, etc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Coordinate an Area Senior Day and bring information on Down-sizing, Coordinate with your Loan Officer for Reverse Mortgage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Interview Area Business Owners and post to Social Media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Use Strategic Gifting to area Leaders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Sponsor menus and coffee cups at area restaurants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Sponsor area shopping carts and grocery store lobby displays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endParaRPr lang="en-US" sz="3432" spc="-133">
              <a:solidFill>
                <a:srgbClr val="234169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3032" y="1095375"/>
            <a:ext cx="15901935" cy="1382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2"/>
              </a:lnSpc>
            </a:pPr>
            <a:r>
              <a:rPr lang="en-US" sz="5097">
                <a:solidFill>
                  <a:srgbClr val="234169"/>
                </a:solidFill>
                <a:latin typeface="League Spartan"/>
              </a:rPr>
              <a:t>ACTIVITIES FOR OBTAINING MORE BUSINESS FROM COMMUNITY SPONSORSHIPS </a:t>
            </a:r>
            <a:r>
              <a:rPr lang="en-US" sz="5097">
                <a:solidFill>
                  <a:srgbClr val="336699"/>
                </a:solidFill>
                <a:latin typeface="League Spartan"/>
              </a:rPr>
              <a:t>(CONT.)</a:t>
            </a:r>
            <a:r>
              <a:rPr lang="en-US" sz="5097">
                <a:solidFill>
                  <a:srgbClr val="234169"/>
                </a:solidFill>
                <a:latin typeface="League Spartan"/>
              </a:rPr>
              <a:t>: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81010" y="2716254"/>
            <a:ext cx="15018586" cy="313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Write a book of tips and information to First Time Homebuyers and Coordinate a Book Signing at area bookstores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Coordinate and Manage Community Open Houses at Police and Fire Stations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Develop, Coordinate and Manage a Charity Night/Gala to support your favorite Charity/Research Project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6">
                <a:solidFill>
                  <a:srgbClr val="234169"/>
                </a:solidFill>
                <a:latin typeface="Glacial Indifference"/>
              </a:rPr>
              <a:t>Coordinate with Local Pet Stores for Adoption Day, and Picture Day for pets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3032" y="1095375"/>
            <a:ext cx="15901935" cy="138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2"/>
              </a:lnSpc>
            </a:pPr>
            <a:r>
              <a:rPr lang="en-US" sz="5097">
                <a:solidFill>
                  <a:srgbClr val="234169"/>
                </a:solidFill>
                <a:latin typeface="League Spartan"/>
              </a:rPr>
              <a:t>ACTIVITIES FOR OBTAINING MORE BUSINESS FROM OPEN HOUSES: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81010" y="2716254"/>
            <a:ext cx="15018586" cy="6266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Doorknock and Hand deliver invitations to surrounding residences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Co-Brand with your Loan Officer and post to Social Media for more Engagement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Announce a Special Preview time for Family and Friends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Guess &amp; Win Game - visitors guess price the home with SELL for at sign in and you give out a prize &amp; follow-up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Invite your Loan Officer to Attend to visit with guests and supply information on How to Qualify, Market Trends, etc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Have printed information about all available homes in the Area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Be familiar with Stats on the house - builder, year built, custom amenities, local parks and recreation, area school stats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endParaRPr lang="en-US" sz="3432" spc="-133">
              <a:solidFill>
                <a:srgbClr val="234169"/>
              </a:solidFill>
              <a:latin typeface="Glacial Indifference"/>
            </a:endParaRP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endParaRPr lang="en-US" sz="3432" spc="-133">
              <a:solidFill>
                <a:srgbClr val="234169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3032" y="1095375"/>
            <a:ext cx="15901935" cy="1382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2"/>
              </a:lnSpc>
            </a:pPr>
            <a:r>
              <a:rPr lang="en-US" sz="5097">
                <a:solidFill>
                  <a:srgbClr val="234169"/>
                </a:solidFill>
                <a:latin typeface="League Spartan"/>
              </a:rPr>
              <a:t>ACTIVITIES FOR OBTAINING MORE BUSINESS FROM OPEN HOUSES</a:t>
            </a:r>
            <a:r>
              <a:rPr lang="en-US" sz="5097">
                <a:solidFill>
                  <a:srgbClr val="336699"/>
                </a:solidFill>
                <a:latin typeface="League Spartan"/>
              </a:rPr>
              <a:t> (CONT.)</a:t>
            </a:r>
            <a:r>
              <a:rPr lang="en-US" sz="5097">
                <a:solidFill>
                  <a:srgbClr val="234169"/>
                </a:solidFill>
                <a:latin typeface="League Spartan"/>
              </a:rPr>
              <a:t>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81010" y="2716254"/>
            <a:ext cx="15018586" cy="4180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Coordiinate with your loan officer on a follow-up system and report back to each other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Write a book of tips and information to Homebuyers and Bring Signed copies of it to giveaway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Use Multiple directional signs at all entrances and turns, use red &amp; yellow balloons for attention - doesn't have to match brand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6">
                <a:solidFill>
                  <a:srgbClr val="234169"/>
                </a:solidFill>
                <a:latin typeface="Glacial Indifference"/>
              </a:rPr>
              <a:t>Auto Capture visitor information with a QR Code they can scan - cross deliver your information to them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762375"/>
            <a:ext cx="16165823" cy="276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83"/>
              </a:lnSpc>
            </a:pPr>
            <a:r>
              <a:rPr lang="en-US" sz="9069" spc="353" dirty="0">
                <a:solidFill>
                  <a:srgbClr val="234169"/>
                </a:solidFill>
                <a:latin typeface="League Spartan"/>
              </a:rPr>
              <a:t>MY WORD OF INTENT FOR THE YEAR!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3032" y="1095375"/>
            <a:ext cx="15901935" cy="138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2"/>
              </a:lnSpc>
            </a:pPr>
            <a:r>
              <a:rPr lang="en-US" sz="5097">
                <a:solidFill>
                  <a:srgbClr val="234169"/>
                </a:solidFill>
                <a:latin typeface="League Spartan"/>
              </a:rPr>
              <a:t>ACTIVITIES FOR OBTAINING MORE BUSINESS FROM PAST CLIENTS | DATABASE: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81010" y="2716254"/>
            <a:ext cx="15018586" cy="5223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Friend/Connect to all on Social Media and comment and share with them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Mail Anniversary and Birthday Cards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Call Once a Quarter for personal engagement and ask for referrals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Throw Housewarming and Anniversary parties and invite relatives and friends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Use CRM with drip for lifestyle tips, reminders, home values, etc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Exchange 25 Business Cards for a mutual referral system -If they Own a Business, and ask them to define their best client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Develop a referral program and announce contests and prizes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Use Strategic Gifting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6">
                <a:solidFill>
                  <a:srgbClr val="234169"/>
                </a:solidFill>
                <a:latin typeface="Glacial Indifference"/>
              </a:rPr>
              <a:t>Throw annual client appreciation Party/Dinner - include Plus One if they are single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3032" y="1095375"/>
            <a:ext cx="15901935" cy="138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2"/>
              </a:lnSpc>
            </a:pPr>
            <a:r>
              <a:rPr lang="en-US" sz="5097">
                <a:solidFill>
                  <a:srgbClr val="234169"/>
                </a:solidFill>
                <a:latin typeface="League Spartan"/>
              </a:rPr>
              <a:t>ACTIVITIES FOR OBTAINING MORE BUSINESS FROM FOR SALE BY OWNER CONVERSIONS: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81010" y="2716254"/>
            <a:ext cx="15018586" cy="6266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Coordinate referral program with Local Handymen and Home Vendors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Research comps, and develop value analysis before contact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Develop and Deliver 5 separate touches to the homeowner and follow-up for the conversion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Obtain their Email addresses and send TikTok videos to show your expertise and engagement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Develop an Open House Safety Tips brochure for awareness and deliver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Ask if they own a business and how you can support it - exchange 25 business cards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Use Strategic Gifting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6">
                <a:solidFill>
                  <a:srgbClr val="234169"/>
                </a:solidFill>
                <a:latin typeface="Glacial Indifference"/>
              </a:rPr>
              <a:t>Offer a flat fee service to review contract offers in exchange for Buyers Rep Agreement for their future purchase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3032" y="1095375"/>
            <a:ext cx="15901935" cy="138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2"/>
              </a:lnSpc>
            </a:pPr>
            <a:r>
              <a:rPr lang="en-US" sz="5097">
                <a:solidFill>
                  <a:srgbClr val="234169"/>
                </a:solidFill>
                <a:latin typeface="League Spartan"/>
              </a:rPr>
              <a:t>ACTIVITIES FOR OBTAINING MORE BUSINESS FROM FRIENDS AND FAMILY: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13490" y="2698873"/>
            <a:ext cx="16861020" cy="6266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Write personal Notes to all with Cards and Offer your Services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Create and Friends and Family Referral Program and announce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Make sure you are Connected and Engaged on all Social Media Platforms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Develop Contests with Prizes for the younger generation - best Christmas pajamas, Coloring Contests - everyone wins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Coordinate and Manage a ZOOM Trivia Game - include all relatives around the country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Obtain their Email addresses and send TikTok videos to show your expertise and engagement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Exchange 25 Business Cards for a mutual referral system If they own a business - ask them to define their best client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Coordinate and sponsor a Family Reunion, Sports Event, or Movie Night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Use Strategic Gifting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6">
                <a:solidFill>
                  <a:srgbClr val="234169"/>
                </a:solidFill>
                <a:latin typeface="Glacial Indifference"/>
              </a:rPr>
              <a:t>Create a Family Only Facebook page and manage/invite/engage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3032" y="1095375"/>
            <a:ext cx="15901935" cy="138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2"/>
              </a:lnSpc>
            </a:pPr>
            <a:r>
              <a:rPr lang="en-US" sz="5097">
                <a:solidFill>
                  <a:srgbClr val="234169"/>
                </a:solidFill>
                <a:latin typeface="League Spartan"/>
              </a:rPr>
              <a:t>ACTIVITIES FOR OBTAINING MORE BUSINESS FROM KIDS' SPORTS TEAMS: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81010" y="2716254"/>
            <a:ext cx="15018586" cy="5223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Sponsor shirts and banners for added visibility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Coordinate autograph signings by professional athletes to your community team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Coordinate a sports camp from older athletes to younger ones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Coordinate and manage a fundraiser for the team - car wash, serve at a restaurant, sell area coupons, etc…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Volunteer at Concession Stands - have your branded banner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Coordinate and sponsor Coach Appreciation Day and invite all parent/family to attend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Use strategic gifting to parents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6">
                <a:solidFill>
                  <a:srgbClr val="234169"/>
                </a:solidFill>
                <a:latin typeface="Glacial Indifference"/>
              </a:rPr>
              <a:t>Coordinate a special Half-time with area high school band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2579" y="1095375"/>
            <a:ext cx="16622842" cy="138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2"/>
              </a:lnSpc>
            </a:pPr>
            <a:r>
              <a:rPr lang="en-US" sz="5097">
                <a:solidFill>
                  <a:srgbClr val="234169"/>
                </a:solidFill>
                <a:latin typeface="League Spartan"/>
              </a:rPr>
              <a:t>ACTIVITIES FOR OBTAINING MORE BUSINESS FROM PARENT GROUPS | YOUR KIDS' ACTIVITIES: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81010" y="2716254"/>
            <a:ext cx="15018586" cy="574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Create Booths and Contest/Giveaways for Area School Carnivals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Develop a School Reading Program and Volunteer/Find other Volunteers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Sponsor your kids, or Grandkids sports team with shirts, banners - be more visible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Start a small group for parents in your home or amenity center regarding common interests, issues, concerns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Join School boosters and sponsor branded banners for visibility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Coordinate Christmas wrapping day for Area Elementary Schools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Exchange 25 Business Cards for a mutual referral system If they own a business - ask them to define their best client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Volunteer with signage at Concession Stands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6">
                <a:solidFill>
                  <a:srgbClr val="234169"/>
                </a:solidFill>
                <a:latin typeface="Glacial Indifference"/>
              </a:rPr>
              <a:t>Use strategic gifting to parents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2579" y="1095375"/>
            <a:ext cx="16622842" cy="138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2"/>
              </a:lnSpc>
            </a:pPr>
            <a:r>
              <a:rPr lang="en-US" sz="5097">
                <a:solidFill>
                  <a:srgbClr val="234169"/>
                </a:solidFill>
                <a:latin typeface="League Spartan"/>
              </a:rPr>
              <a:t>ACTIVITIES FOR OBTAINING MORE BUSINESS FROM CLUB MEMBERSHIPS: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81010" y="2716254"/>
            <a:ext cx="15018586" cy="574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Sponsor Club directory and place visible ad on your brand and expertise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Sponsor special event dinners and socials for holidays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Sponsor Wine and Whiskey tastings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Coordinate a Business Networking Group/Rainmakers' Group within the Club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Exchange 25 Business Cards for a mutual referral system If they own a business - ask them to define their best client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Join Membership committee and connect with all members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Coordinate and Manage a Christmas Box project for Underpriviledged children or/and Overseas Military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Use strategic gifting to business leaders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6">
                <a:solidFill>
                  <a:srgbClr val="234169"/>
                </a:solidFill>
                <a:latin typeface="Glacial Indifference"/>
              </a:rPr>
              <a:t>Connect with all members on Social media platforms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2579" y="1095375"/>
            <a:ext cx="16622842" cy="138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2"/>
              </a:lnSpc>
            </a:pPr>
            <a:r>
              <a:rPr lang="en-US" sz="5097">
                <a:solidFill>
                  <a:srgbClr val="234169"/>
                </a:solidFill>
                <a:latin typeface="League Spartan"/>
              </a:rPr>
              <a:t>ACTIVITIES FOR OBTAINING MORE BUSINESS FROM NETWORKING GROUPS: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81010" y="2716254"/>
            <a:ext cx="15018586" cy="6787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Research and join area Networking groups for Visibility - OR - Create your own on MeetUp or other Social Media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Develop education pieces on Real Estate Values and Sales Activity &amp; distribute to group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Attend regularly and bring guests for added engagement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Have branded promo items for each guest together with your information/card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Take Officer and Leadership positions for added visibility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Announce your Open Houses and Events to the group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Exchange 25 Business Cards for a mutual referral system - ask them to define their best client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Use strategic gifting to business leaders/owners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6">
                <a:solidFill>
                  <a:srgbClr val="234169"/>
                </a:solidFill>
                <a:latin typeface="Glacial Indifference"/>
              </a:rPr>
              <a:t>Arrange to meet Group members separately outside of meeting for a better relationship and understanding of their business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082278" y="1028700"/>
            <a:ext cx="7502702" cy="8194653"/>
          </a:xfrm>
          <a:prstGeom prst="rect">
            <a:avLst/>
          </a:prstGeom>
          <a:solidFill>
            <a:srgbClr val="234169"/>
          </a:solidFill>
        </p:spPr>
      </p:sp>
      <p:sp>
        <p:nvSpPr>
          <p:cNvPr id="3" name="TextBox 3"/>
          <p:cNvSpPr txBox="1"/>
          <p:nvPr/>
        </p:nvSpPr>
        <p:spPr>
          <a:xfrm>
            <a:off x="10287000" y="3833059"/>
            <a:ext cx="8223867" cy="2554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7"/>
              </a:lnSpc>
            </a:pPr>
            <a:r>
              <a:rPr lang="en-US" sz="3605" dirty="0">
                <a:solidFill>
                  <a:srgbClr val="FFFFFF"/>
                </a:solidFill>
                <a:latin typeface="Glacial Indifference Bold"/>
              </a:rPr>
              <a:t>Your Name | NMLS XXXXX</a:t>
            </a:r>
          </a:p>
          <a:p>
            <a:pPr>
              <a:lnSpc>
                <a:spcPts val="3766"/>
              </a:lnSpc>
            </a:pPr>
            <a:r>
              <a:rPr lang="en-US" sz="2690" dirty="0">
                <a:solidFill>
                  <a:srgbClr val="FFFFFF"/>
                </a:solidFill>
                <a:latin typeface="Glacial Indifference Bold"/>
              </a:rPr>
              <a:t>youremailaddress@domain.com</a:t>
            </a:r>
          </a:p>
          <a:p>
            <a:pPr>
              <a:lnSpc>
                <a:spcPts val="3766"/>
              </a:lnSpc>
            </a:pPr>
            <a:r>
              <a:rPr lang="en-US" sz="2690" dirty="0">
                <a:solidFill>
                  <a:srgbClr val="FFFFFF"/>
                </a:solidFill>
                <a:latin typeface="Glacial Indifference Bold"/>
              </a:rPr>
              <a:t>Your Title</a:t>
            </a:r>
          </a:p>
          <a:p>
            <a:pPr>
              <a:lnSpc>
                <a:spcPts val="3766"/>
              </a:lnSpc>
            </a:pPr>
            <a:r>
              <a:rPr lang="en-US" sz="2690" dirty="0">
                <a:solidFill>
                  <a:srgbClr val="FFFFFF"/>
                </a:solidFill>
                <a:latin typeface="Glacial Indifference Bold"/>
              </a:rPr>
              <a:t>(XXX) XXX-XXXX</a:t>
            </a:r>
          </a:p>
          <a:p>
            <a:pPr>
              <a:lnSpc>
                <a:spcPts val="3766"/>
              </a:lnSpc>
            </a:pPr>
            <a:endParaRPr lang="en-US" sz="2690" dirty="0">
              <a:solidFill>
                <a:srgbClr val="FFFFFF"/>
              </a:solidFill>
              <a:latin typeface="Glacial Indifference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82278" y="1770042"/>
            <a:ext cx="7502702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39"/>
              </a:lnSpc>
            </a:pPr>
            <a:r>
              <a:rPr lang="en-US" sz="6199" spc="125" dirty="0">
                <a:solidFill>
                  <a:srgbClr val="FFFFFF"/>
                </a:solidFill>
                <a:latin typeface="Amasis MT Pro Black" panose="02040A04050005020304" pitchFamily="18" charset="0"/>
              </a:rPr>
              <a:t>Reach out to us!</a:t>
            </a:r>
          </a:p>
        </p:txBody>
      </p:sp>
      <p:pic>
        <p:nvPicPr>
          <p:cNvPr id="9" name="Picture 8" descr="A picture containing text, font, design, logo&#10;&#10;Description automatically generated">
            <a:extLst>
              <a:ext uri="{FF2B5EF4-FFF2-40B4-BE49-F238E27FC236}">
                <a16:creationId xmlns:a16="http://schemas.microsoft.com/office/drawing/2014/main" id="{1319D14B-C1D8-7AFA-917D-99C2151EF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73" y="2195842"/>
            <a:ext cx="5829300" cy="5829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C75072-AB0E-019B-0EB7-594632EDE0CD}"/>
              </a:ext>
            </a:extLst>
          </p:cNvPr>
          <p:cNvSpPr txBox="1"/>
          <p:nvPr/>
        </p:nvSpPr>
        <p:spPr>
          <a:xfrm>
            <a:off x="2650180" y="8068832"/>
            <a:ext cx="396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Add your photo here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8235606" y="-2038767"/>
            <a:ext cx="2106679" cy="18577891"/>
          </a:xfrm>
          <a:prstGeom prst="rect">
            <a:avLst/>
          </a:prstGeom>
          <a:solidFill>
            <a:srgbClr val="336699">
              <a:alpha val="40000"/>
            </a:srgbClr>
          </a:solidFill>
        </p:spPr>
      </p:sp>
      <p:sp>
        <p:nvSpPr>
          <p:cNvPr id="3" name="AutoShape 3"/>
          <p:cNvSpPr/>
          <p:nvPr/>
        </p:nvSpPr>
        <p:spPr>
          <a:xfrm rot="5400000">
            <a:off x="8090661" y="-6107179"/>
            <a:ext cx="2106679" cy="18288000"/>
          </a:xfrm>
          <a:prstGeom prst="rect">
            <a:avLst/>
          </a:prstGeom>
          <a:solidFill>
            <a:srgbClr val="234169"/>
          </a:solidFill>
        </p:spPr>
      </p:sp>
      <p:sp>
        <p:nvSpPr>
          <p:cNvPr id="4" name="AutoShape 4"/>
          <p:cNvSpPr/>
          <p:nvPr/>
        </p:nvSpPr>
        <p:spPr>
          <a:xfrm rot="5400000">
            <a:off x="8090661" y="-4000500"/>
            <a:ext cx="2106679" cy="18288000"/>
          </a:xfrm>
          <a:prstGeom prst="rect">
            <a:avLst/>
          </a:prstGeom>
          <a:solidFill>
            <a:srgbClr val="336699">
              <a:alpha val="69804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4260616" y="2670109"/>
            <a:ext cx="9766768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2"/>
              </a:lnSpc>
            </a:pPr>
            <a:r>
              <a:rPr lang="en-US" sz="4702" spc="-187" dirty="0">
                <a:solidFill>
                  <a:srgbClr val="FFFFFF"/>
                </a:solidFill>
                <a:latin typeface="Glacial Indifference"/>
              </a:rPr>
              <a:t>How much do you want to earn this year?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67551" y="6883466"/>
            <a:ext cx="14752898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2"/>
              </a:lnSpc>
            </a:pPr>
            <a:r>
              <a:rPr lang="en-US" sz="4702" spc="-187">
                <a:solidFill>
                  <a:srgbClr val="336699"/>
                </a:solidFill>
                <a:latin typeface="Glacial Indifference"/>
              </a:rPr>
              <a:t>What is your expectation for Buyers versus Listings this year?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96660" y="4776787"/>
            <a:ext cx="16094681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2"/>
              </a:lnSpc>
            </a:pPr>
            <a:r>
              <a:rPr lang="en-US" sz="4702" spc="-187">
                <a:solidFill>
                  <a:srgbClr val="234169"/>
                </a:solidFill>
                <a:latin typeface="Glacial Indifference"/>
              </a:rPr>
              <a:t>What is your average basis point goal for your commissions this year?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9751" y="3520883"/>
            <a:ext cx="10968499" cy="3245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1"/>
              </a:lnSpc>
            </a:pPr>
            <a:r>
              <a:rPr lang="en-US" sz="10693" spc="-426" dirty="0">
                <a:solidFill>
                  <a:srgbClr val="234169"/>
                </a:solidFill>
                <a:latin typeface="League Spartan"/>
              </a:rPr>
              <a:t>LET'S BREAK THAT DOWN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62676" cy="10287000"/>
            <a:chOff x="0" y="0"/>
            <a:chExt cx="199181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1816" cy="2709333"/>
            </a:xfrm>
            <a:custGeom>
              <a:avLst/>
              <a:gdLst/>
              <a:ahLst/>
              <a:cxnLst/>
              <a:rect l="l" t="t" r="r" b="b"/>
              <a:pathLst>
                <a:path w="1991816" h="2709333">
                  <a:moveTo>
                    <a:pt x="0" y="0"/>
                  </a:moveTo>
                  <a:lnTo>
                    <a:pt x="1991816" y="0"/>
                  </a:lnTo>
                  <a:lnTo>
                    <a:pt x="199181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3669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942975"/>
            <a:ext cx="5675525" cy="2584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61"/>
              </a:lnSpc>
            </a:pPr>
            <a:r>
              <a:rPr lang="en-US" sz="4972" spc="73" dirty="0">
                <a:solidFill>
                  <a:srgbClr val="FFFFFF"/>
                </a:solidFill>
                <a:latin typeface="League Spartan"/>
              </a:rPr>
              <a:t>LET'S EXPLORE YOUR SOURCES OF BUSINESS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4994" y="3826658"/>
            <a:ext cx="5284819" cy="5112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6800" lvl="1" indent="-203400">
              <a:lnSpc>
                <a:spcPts val="2699"/>
              </a:lnSpc>
              <a:buFont typeface="Arial"/>
              <a:buChar char="•"/>
            </a:pPr>
            <a:r>
              <a:rPr lang="en-US" sz="2249" spc="-87" dirty="0">
                <a:solidFill>
                  <a:srgbClr val="FFFFFF"/>
                </a:solidFill>
                <a:latin typeface="Glacial Indifference"/>
              </a:rPr>
              <a:t>Financial Advisors</a:t>
            </a:r>
          </a:p>
          <a:p>
            <a:pPr marL="406800" lvl="1" indent="-203400">
              <a:lnSpc>
                <a:spcPts val="2699"/>
              </a:lnSpc>
              <a:buFont typeface="Arial"/>
              <a:buChar char="•"/>
            </a:pPr>
            <a:r>
              <a:rPr lang="en-US" sz="2249" spc="-87" dirty="0">
                <a:solidFill>
                  <a:srgbClr val="FFFFFF"/>
                </a:solidFill>
                <a:latin typeface="Glacial Indifference"/>
              </a:rPr>
              <a:t>Divorce Attorneys</a:t>
            </a:r>
          </a:p>
          <a:p>
            <a:pPr marL="406800" lvl="1" indent="-203400">
              <a:lnSpc>
                <a:spcPts val="2699"/>
              </a:lnSpc>
              <a:buFont typeface="Arial"/>
              <a:buChar char="•"/>
            </a:pPr>
            <a:r>
              <a:rPr lang="en-US" sz="2249" spc="-87" dirty="0">
                <a:solidFill>
                  <a:srgbClr val="FFFFFF"/>
                </a:solidFill>
                <a:latin typeface="Glacial Indifference"/>
              </a:rPr>
              <a:t>Title Reps and Closers</a:t>
            </a:r>
          </a:p>
          <a:p>
            <a:pPr marL="406800" lvl="1" indent="-203400">
              <a:lnSpc>
                <a:spcPts val="2699"/>
              </a:lnSpc>
              <a:buFont typeface="Arial"/>
              <a:buChar char="•"/>
            </a:pPr>
            <a:r>
              <a:rPr lang="en-US" sz="2249" spc="-87" dirty="0">
                <a:solidFill>
                  <a:srgbClr val="FFFFFF"/>
                </a:solidFill>
                <a:latin typeface="Glacial Indifference"/>
              </a:rPr>
              <a:t>Seminars | Workshops</a:t>
            </a:r>
          </a:p>
          <a:p>
            <a:pPr marL="406800" lvl="1" indent="-203400">
              <a:lnSpc>
                <a:spcPts val="2699"/>
              </a:lnSpc>
              <a:buFont typeface="Arial"/>
              <a:buChar char="•"/>
            </a:pPr>
            <a:r>
              <a:rPr lang="en-US" sz="2249" spc="-87" dirty="0">
                <a:solidFill>
                  <a:srgbClr val="FFFFFF"/>
                </a:solidFill>
                <a:latin typeface="Glacial Indifference"/>
              </a:rPr>
              <a:t>Social Media</a:t>
            </a:r>
          </a:p>
          <a:p>
            <a:pPr marL="406800" lvl="1" indent="-203400">
              <a:lnSpc>
                <a:spcPts val="2699"/>
              </a:lnSpc>
              <a:buFont typeface="Arial"/>
              <a:buChar char="•"/>
            </a:pPr>
            <a:r>
              <a:rPr lang="en-US" sz="2249" spc="-87" dirty="0">
                <a:solidFill>
                  <a:srgbClr val="FFFFFF"/>
                </a:solidFill>
                <a:latin typeface="Glacial Indifference"/>
              </a:rPr>
              <a:t>Neighborhood Groups | HOAs</a:t>
            </a:r>
          </a:p>
          <a:p>
            <a:pPr marL="406800" lvl="1" indent="-203400">
              <a:lnSpc>
                <a:spcPts val="2699"/>
              </a:lnSpc>
              <a:buFont typeface="Arial"/>
              <a:buChar char="•"/>
            </a:pPr>
            <a:r>
              <a:rPr lang="en-US" sz="2249" spc="-87" dirty="0">
                <a:solidFill>
                  <a:srgbClr val="FFFFFF"/>
                </a:solidFill>
                <a:latin typeface="Glacial Indifference"/>
              </a:rPr>
              <a:t>Community Sponsorships</a:t>
            </a:r>
          </a:p>
          <a:p>
            <a:pPr marL="406800" lvl="1" indent="-203400">
              <a:lnSpc>
                <a:spcPts val="2699"/>
              </a:lnSpc>
              <a:buFont typeface="Arial"/>
              <a:buChar char="•"/>
            </a:pPr>
            <a:r>
              <a:rPr lang="en-US" sz="2249" spc="-87" dirty="0">
                <a:solidFill>
                  <a:srgbClr val="FFFFFF"/>
                </a:solidFill>
                <a:latin typeface="Glacial Indifference"/>
              </a:rPr>
              <a:t>Open Houses</a:t>
            </a:r>
          </a:p>
          <a:p>
            <a:pPr marL="406800" lvl="1" indent="-203400">
              <a:lnSpc>
                <a:spcPts val="2699"/>
              </a:lnSpc>
              <a:buFont typeface="Arial"/>
              <a:buChar char="•"/>
            </a:pPr>
            <a:r>
              <a:rPr lang="en-US" sz="2249" spc="-87" dirty="0">
                <a:solidFill>
                  <a:srgbClr val="FFFFFF"/>
                </a:solidFill>
                <a:latin typeface="Glacial Indifference"/>
              </a:rPr>
              <a:t>Past clients | database</a:t>
            </a:r>
          </a:p>
          <a:p>
            <a:pPr marL="406800" lvl="1" indent="-203400">
              <a:lnSpc>
                <a:spcPts val="2699"/>
              </a:lnSpc>
              <a:buFont typeface="Arial"/>
              <a:buChar char="•"/>
            </a:pPr>
            <a:r>
              <a:rPr lang="en-US" sz="2249" spc="-87" dirty="0">
                <a:solidFill>
                  <a:srgbClr val="FFFFFF"/>
                </a:solidFill>
                <a:latin typeface="Glacial Indifference"/>
              </a:rPr>
              <a:t>For Sale By Owner Conversions</a:t>
            </a:r>
          </a:p>
          <a:p>
            <a:pPr marL="406800" lvl="1" indent="-203400">
              <a:lnSpc>
                <a:spcPts val="2699"/>
              </a:lnSpc>
              <a:buFont typeface="Arial"/>
              <a:buChar char="•"/>
            </a:pPr>
            <a:r>
              <a:rPr lang="en-US" sz="2249" spc="-87" dirty="0">
                <a:solidFill>
                  <a:srgbClr val="FFFFFF"/>
                </a:solidFill>
                <a:latin typeface="Glacial Indifference"/>
              </a:rPr>
              <a:t>Friends and Family</a:t>
            </a:r>
          </a:p>
          <a:p>
            <a:pPr marL="406800" lvl="1" indent="-203400">
              <a:lnSpc>
                <a:spcPts val="2699"/>
              </a:lnSpc>
              <a:buFont typeface="Arial"/>
              <a:buChar char="•"/>
            </a:pPr>
            <a:r>
              <a:rPr lang="en-US" sz="2249" spc="-87" dirty="0">
                <a:solidFill>
                  <a:srgbClr val="FFFFFF"/>
                </a:solidFill>
                <a:latin typeface="Glacial Indifference"/>
              </a:rPr>
              <a:t>Kids' Sports Teams</a:t>
            </a:r>
          </a:p>
          <a:p>
            <a:pPr marL="406800" lvl="1" indent="-203400">
              <a:lnSpc>
                <a:spcPts val="2699"/>
              </a:lnSpc>
              <a:buFont typeface="Arial"/>
              <a:buChar char="•"/>
            </a:pPr>
            <a:r>
              <a:rPr lang="en-US" sz="2249" spc="-87" dirty="0">
                <a:solidFill>
                  <a:srgbClr val="FFFFFF"/>
                </a:solidFill>
                <a:latin typeface="Glacial Indifference"/>
              </a:rPr>
              <a:t>Parent Groups | Your kids' activities</a:t>
            </a:r>
          </a:p>
          <a:p>
            <a:pPr marL="406800" lvl="1" indent="-203400">
              <a:lnSpc>
                <a:spcPts val="2699"/>
              </a:lnSpc>
              <a:buFont typeface="Arial"/>
              <a:buChar char="•"/>
            </a:pPr>
            <a:r>
              <a:rPr lang="en-US" sz="2249" spc="-87" dirty="0">
                <a:solidFill>
                  <a:srgbClr val="FFFFFF"/>
                </a:solidFill>
                <a:latin typeface="Glacial Indifference"/>
              </a:rPr>
              <a:t>Club Memberships</a:t>
            </a:r>
          </a:p>
          <a:p>
            <a:pPr marL="406800" lvl="1" indent="-203400" algn="l">
              <a:lnSpc>
                <a:spcPts val="2699"/>
              </a:lnSpc>
              <a:buFont typeface="Arial"/>
              <a:buChar char="•"/>
            </a:pPr>
            <a:r>
              <a:rPr lang="en-US" sz="2249" spc="-89" dirty="0">
                <a:solidFill>
                  <a:srgbClr val="FFFFFF"/>
                </a:solidFill>
                <a:latin typeface="Glacial Indifference"/>
              </a:rPr>
              <a:t>Networking Groups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562676" y="623466"/>
            <a:ext cx="11901455" cy="9663534"/>
            <a:chOff x="0" y="0"/>
            <a:chExt cx="15868606" cy="1288471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l="15414" r="2479"/>
            <a:stretch>
              <a:fillRect/>
            </a:stretch>
          </p:blipFill>
          <p:spPr>
            <a:xfrm>
              <a:off x="0" y="0"/>
              <a:ext cx="15868606" cy="128847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1847" y="2060639"/>
            <a:ext cx="16067453" cy="6299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87"/>
              </a:lnSpc>
            </a:pPr>
            <a:r>
              <a:rPr lang="en-US" sz="9416" dirty="0">
                <a:solidFill>
                  <a:srgbClr val="234169"/>
                </a:solidFill>
                <a:latin typeface="League Spartan"/>
              </a:rPr>
              <a:t>LET'S LOOK AT HIGH LEVEL ACTIVITIES (HLA'S) THAT WILL HELP GENERATE BUSINESS FROM EACH CATEGORY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8404" y="1095375"/>
            <a:ext cx="14911193" cy="140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2"/>
              </a:lnSpc>
            </a:pPr>
            <a:r>
              <a:rPr lang="en-US" sz="5097" dirty="0">
                <a:solidFill>
                  <a:srgbClr val="234169"/>
                </a:solidFill>
                <a:latin typeface="League Spartan"/>
              </a:rPr>
              <a:t>ACTIVITIES FOR OBTAINING MORE BUSINESS FROM FINANCIAL ADVISORS: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92447" y="2899475"/>
            <a:ext cx="12103106" cy="5223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 dirty="0">
                <a:solidFill>
                  <a:srgbClr val="234169"/>
                </a:solidFill>
                <a:latin typeface="Glacial Indifference"/>
              </a:rPr>
              <a:t>Drop by with Your Business Swag and introduce yourself - define your geo area, and your Designations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 dirty="0">
                <a:solidFill>
                  <a:srgbClr val="234169"/>
                </a:solidFill>
                <a:latin typeface="Glacial Indifference"/>
              </a:rPr>
              <a:t>Communicate - Put them on a weekly Drip - Call once a month – Pop by once a quarter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 dirty="0">
                <a:solidFill>
                  <a:srgbClr val="234169"/>
                </a:solidFill>
                <a:latin typeface="Glacial Indifference"/>
              </a:rPr>
              <a:t>Exchange 25 Business Cards for a mutual referral system - ask them to define their best client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 dirty="0">
                <a:solidFill>
                  <a:srgbClr val="234169"/>
                </a:solidFill>
                <a:latin typeface="Glacial Indifference"/>
              </a:rPr>
              <a:t>Connect on all Social Media channels - support their business page - if they don't have one refer them to a vendor to create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6" dirty="0">
                <a:solidFill>
                  <a:srgbClr val="234169"/>
                </a:solidFill>
                <a:latin typeface="Glacial Indifference"/>
              </a:rPr>
              <a:t>Include them in sponsorship and networking events - make them part of your affinity group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8404" y="1095375"/>
            <a:ext cx="14911193" cy="140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2"/>
              </a:lnSpc>
            </a:pPr>
            <a:r>
              <a:rPr lang="en-US" sz="5097" dirty="0">
                <a:solidFill>
                  <a:srgbClr val="234169"/>
                </a:solidFill>
                <a:latin typeface="League Spartan"/>
              </a:rPr>
              <a:t>ACTIVITIES FOR OBTAINING MORE BUSINESS FROM DIVORCE ATTORNEYS: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81010" y="2716254"/>
            <a:ext cx="15018586" cy="6787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Drop by with Your Business Swag and introduce yourself - define your geo area, and your Designations | Certifications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Discuss what their challenges are with divorcing couples that own property - Offer Broker Price Opinion for property value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Exchange 25 Business Cards for a Mutual Referral System - ask what is the best way to refer them, what are their strengths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Connect on all Social Media channels - support their business page - if they don't have one refer them to a vendor to create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Include them in sponsorship and networking events - make them a part of your affinity group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Use Strategic Gifting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Take them to local chamber lunch for networking and introductions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6">
                <a:solidFill>
                  <a:srgbClr val="234169"/>
                </a:solidFill>
                <a:latin typeface="Glacial Indifference"/>
              </a:rPr>
              <a:t>Introduce them to a Certified Divorce Lending Professional and partner for success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8404" y="1095375"/>
            <a:ext cx="14911193" cy="140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2"/>
              </a:lnSpc>
            </a:pPr>
            <a:r>
              <a:rPr lang="en-US" sz="5097" dirty="0">
                <a:solidFill>
                  <a:srgbClr val="234169"/>
                </a:solidFill>
                <a:latin typeface="League Spartan"/>
              </a:rPr>
              <a:t>ACTIVITIES FOR OBTAINING MORE BUSINESS FROM TITLE REPS AND CLOSERS: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81010" y="2716254"/>
            <a:ext cx="15018586" cy="6266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Connect with last three title companies and ask for a Google Review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Offer to meet with their next FSBO for free contract review &amp; offer buyer representation to the Seller on their purchase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Find a local title company training room and partner for Buyer's Seminar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Discuss Networking group opportunities they are involved in and attend as a guest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Exchange 25 Business Cards for a mutual referral system - ask them to define their best client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Use Strategic Gifting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3">
                <a:solidFill>
                  <a:srgbClr val="234169"/>
                </a:solidFill>
                <a:latin typeface="Glacial Indifference"/>
              </a:rPr>
              <a:t>Coordinate with title closer to get a testimonial/review of your services from your client at closing</a:t>
            </a:r>
          </a:p>
          <a:p>
            <a:pPr marL="740983" lvl="1" indent="-370492">
              <a:lnSpc>
                <a:spcPts val="4118"/>
              </a:lnSpc>
              <a:buFont typeface="Arial"/>
              <a:buChar char="•"/>
            </a:pPr>
            <a:r>
              <a:rPr lang="en-US" sz="3432" spc="-136">
                <a:solidFill>
                  <a:srgbClr val="234169"/>
                </a:solidFill>
                <a:latin typeface="Glacial Indifference"/>
              </a:rPr>
              <a:t>Partner with title for swag like tax rates, school information, area demographics, and do popbys together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2287</Words>
  <Application>Microsoft Office PowerPoint</Application>
  <PresentationFormat>Custom</PresentationFormat>
  <Paragraphs>196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Glacial Indifference Bold</vt:lpstr>
      <vt:lpstr>Calibri</vt:lpstr>
      <vt:lpstr>Glacial Indifference</vt:lpstr>
      <vt:lpstr>Amasis MT Pro Black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cookbook presentation</dc:title>
  <cp:lastModifiedBy>Matt Novakowski</cp:lastModifiedBy>
  <cp:revision>2</cp:revision>
  <dcterms:created xsi:type="dcterms:W3CDTF">2006-08-16T00:00:00Z</dcterms:created>
  <dcterms:modified xsi:type="dcterms:W3CDTF">2023-06-19T20:45:17Z</dcterms:modified>
  <dc:identifier>DAFXXik6z7E</dc:identifier>
</cp:coreProperties>
</file>